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8"/>
  </p:notesMasterIdLst>
  <p:sldIdLst>
    <p:sldId id="256" r:id="rId2"/>
    <p:sldId id="258" r:id="rId3"/>
    <p:sldId id="259" r:id="rId4"/>
    <p:sldId id="260" r:id="rId5"/>
    <p:sldId id="281" r:id="rId6"/>
    <p:sldId id="261" r:id="rId7"/>
    <p:sldId id="267" r:id="rId8"/>
    <p:sldId id="268" r:id="rId9"/>
    <p:sldId id="262" r:id="rId10"/>
    <p:sldId id="278" r:id="rId11"/>
    <p:sldId id="269" r:id="rId12"/>
    <p:sldId id="279" r:id="rId13"/>
    <p:sldId id="263" r:id="rId14"/>
    <p:sldId id="265" r:id="rId15"/>
    <p:sldId id="282" r:id="rId16"/>
    <p:sldId id="266" r:id="rId17"/>
    <p:sldId id="271" r:id="rId18"/>
    <p:sldId id="272" r:id="rId19"/>
    <p:sldId id="264" r:id="rId20"/>
    <p:sldId id="270" r:id="rId21"/>
    <p:sldId id="273" r:id="rId22"/>
    <p:sldId id="274" r:id="rId23"/>
    <p:sldId id="275" r:id="rId24"/>
    <p:sldId id="276" r:id="rId25"/>
    <p:sldId id="277" r:id="rId26"/>
    <p:sldId id="280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D1DEA-020E-4A6D-B635-75A30C9D5E59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80B95-AE52-4DE8-87A4-A75A00E31B6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80B95-AE52-4DE8-87A4-A75A00E31B68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2E23-BC00-4E98-89B5-B009A846F3E4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A5E11EB-FC1A-4E5E-B870-8C7A8F9D77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2E23-BC00-4E98-89B5-B009A846F3E4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11EB-FC1A-4E5E-B870-8C7A8F9D77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2E23-BC00-4E98-89B5-B009A846F3E4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11EB-FC1A-4E5E-B870-8C7A8F9D77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2E23-BC00-4E98-89B5-B009A846F3E4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A5E11EB-FC1A-4E5E-B870-8C7A8F9D77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2E23-BC00-4E98-89B5-B009A846F3E4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11EB-FC1A-4E5E-B870-8C7A8F9D77B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2E23-BC00-4E98-89B5-B009A846F3E4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11EB-FC1A-4E5E-B870-8C7A8F9D77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2E23-BC00-4E98-89B5-B009A846F3E4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A5E11EB-FC1A-4E5E-B870-8C7A8F9D77B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2E23-BC00-4E98-89B5-B009A846F3E4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11EB-FC1A-4E5E-B870-8C7A8F9D77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2E23-BC00-4E98-89B5-B009A846F3E4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11EB-FC1A-4E5E-B870-8C7A8F9D77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2E23-BC00-4E98-89B5-B009A846F3E4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11EB-FC1A-4E5E-B870-8C7A8F9D77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2E23-BC00-4E98-89B5-B009A846F3E4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11EB-FC1A-4E5E-B870-8C7A8F9D77B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EF52E23-BC00-4E98-89B5-B009A846F3E4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A5E11EB-FC1A-4E5E-B870-8C7A8F9D77B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340768"/>
            <a:ext cx="9144000" cy="914400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 smtClean="0">
                <a:solidFill>
                  <a:schemeClr val="tx1"/>
                </a:solidFill>
                <a:latin typeface="Century Gothic" pitchFamily="34" charset="0"/>
                <a:cs typeface="Times New Roman" pitchFamily="18" charset="0"/>
              </a:rPr>
              <a:t>ONDŘEJ FOUS</a:t>
            </a:r>
            <a:endParaRPr lang="cs-CZ" sz="4400" b="1" dirty="0">
              <a:solidFill>
                <a:schemeClr val="tx1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0" y="37890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Century Gothic" pitchFamily="34" charset="0"/>
              </a:rPr>
              <a:t>Současná krajinářská architektura</a:t>
            </a:r>
            <a:endParaRPr lang="cs-CZ" sz="2400" dirty="0">
              <a:latin typeface="Century Gothic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292494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latin typeface="Century Gothic" pitchFamily="34" charset="0"/>
              </a:rPr>
              <a:t>SEMINÁRNÍ PRÁCE</a:t>
            </a:r>
            <a:endParaRPr lang="cs-CZ" sz="2800" dirty="0">
              <a:latin typeface="Century Gothic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292080" y="5733256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entury Gothic" pitchFamily="34" charset="0"/>
              </a:rPr>
              <a:t>Vypracovala: Lenka </a:t>
            </a:r>
            <a:r>
              <a:rPr lang="cs-CZ" dirty="0" err="1" smtClean="0">
                <a:latin typeface="Century Gothic" pitchFamily="34" charset="0"/>
              </a:rPr>
              <a:t>Martinátová</a:t>
            </a:r>
            <a:endParaRPr lang="cs-CZ" dirty="0" smtClean="0">
              <a:latin typeface="Century Gothic" pitchFamily="34" charset="0"/>
            </a:endParaRPr>
          </a:p>
          <a:p>
            <a:r>
              <a:rPr lang="cs-CZ" dirty="0" smtClean="0">
                <a:latin typeface="Century Gothic" pitchFamily="34" charset="0"/>
              </a:rPr>
              <a:t>Obor:AMZO</a:t>
            </a:r>
          </a:p>
          <a:p>
            <a:r>
              <a:rPr lang="cs-CZ" dirty="0" smtClean="0">
                <a:latin typeface="Century Gothic" pitchFamily="34" charset="0"/>
              </a:rPr>
              <a:t>2. ročník LS 2015/2016</a:t>
            </a:r>
            <a:endParaRPr lang="cs-CZ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PRAHA\2.ročník - letní semestr\Současná krajinářská architektura\Fous\10947197_871252559580790_4603642848305586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PRAHA\2.ročník - letní semestr\Současná krajinářská architektura\Fous\11018132_871252306247482_603083006592575486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7"/>
            <a:ext cx="4248472" cy="6372707"/>
          </a:xfrm>
          <a:prstGeom prst="rect">
            <a:avLst/>
          </a:prstGeom>
          <a:noFill/>
        </p:spPr>
      </p:pic>
      <p:pic>
        <p:nvPicPr>
          <p:cNvPr id="13315" name="Picture 3" descr="D:\PRAHA\2.ročník - letní semestr\Současná krajinářská architektura\Fous\10360235_871252252914154_713272590338353711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0005" y="260648"/>
            <a:ext cx="4248134" cy="63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PRAHA\2.ročník - letní semestr\Současná krajinářská architektura\Fous\11000588_871252319580814_129910008492168252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323528" y="476672"/>
            <a:ext cx="8820472" cy="576063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cs-CZ" sz="3200" dirty="0" smtClean="0">
                <a:solidFill>
                  <a:schemeClr val="tx2"/>
                </a:solidFill>
                <a:latin typeface="Century Gothic" pitchFamily="34" charset="0"/>
              </a:rPr>
              <a:t>VEŘEJNÉ PROSTORY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11560" y="1041023"/>
            <a:ext cx="7272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smtClean="0">
                <a:latin typeface="Century Gothic" pitchFamily="34" charset="0"/>
              </a:rPr>
              <a:t>areál ČZU (použití řízků ve veřejném prostoru)</a:t>
            </a:r>
            <a:endParaRPr lang="cs-CZ" sz="2400" dirty="0">
              <a:latin typeface="Century Gothic" pitchFamily="34" charset="0"/>
            </a:endParaRPr>
          </a:p>
          <a:p>
            <a:endParaRPr lang="cs-CZ" dirty="0"/>
          </a:p>
        </p:txBody>
      </p:sp>
      <p:pic>
        <p:nvPicPr>
          <p:cNvPr id="7170" name="Picture 2" descr="D:\PRAHA\2.ročník - letní semestr\Současná krajinářská architektura\Fous\1522166_871251889580857_912688903599032830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1403"/>
            <a:ext cx="4032448" cy="5376597"/>
          </a:xfrm>
          <a:prstGeom prst="rect">
            <a:avLst/>
          </a:prstGeom>
          <a:noFill/>
        </p:spPr>
      </p:pic>
      <p:pic>
        <p:nvPicPr>
          <p:cNvPr id="7171" name="Picture 3" descr="D:\PRAHA\2.ročník - letní semestr\Současná krajinářská architektura\Fous\10391404_871251926247520_332502396567807268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337720"/>
            <a:ext cx="3360373" cy="2520280"/>
          </a:xfrm>
          <a:prstGeom prst="rect">
            <a:avLst/>
          </a:prstGeom>
          <a:noFill/>
        </p:spPr>
      </p:pic>
      <p:pic>
        <p:nvPicPr>
          <p:cNvPr id="7172" name="Picture 4" descr="D:\PRAHA\2.ročník - letní semestr\Současná krajinářská architektura\Fous\10991153_871251869580859_482647225515453089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484784"/>
            <a:ext cx="3360373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39552" y="620688"/>
            <a:ext cx="7272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Century Gothic" pitchFamily="34" charset="0"/>
              </a:rPr>
              <a:t> </a:t>
            </a:r>
            <a:r>
              <a:rPr lang="cs-CZ" sz="2400" dirty="0" smtClean="0">
                <a:latin typeface="Century Gothic" pitchFamily="34" charset="0"/>
              </a:rPr>
              <a:t>Zámecký park </a:t>
            </a:r>
            <a:r>
              <a:rPr lang="cs-CZ" sz="2400" dirty="0" err="1" smtClean="0">
                <a:latin typeface="Century Gothic" pitchFamily="34" charset="0"/>
              </a:rPr>
              <a:t>Mcely</a:t>
            </a:r>
            <a:endParaRPr lang="cs-CZ" sz="2400" dirty="0">
              <a:latin typeface="Century Gothic" pitchFamily="34" charset="0"/>
            </a:endParaRPr>
          </a:p>
          <a:p>
            <a:endParaRPr lang="cs-CZ" dirty="0"/>
          </a:p>
        </p:txBody>
      </p:sp>
      <p:pic>
        <p:nvPicPr>
          <p:cNvPr id="14338" name="Picture 2" descr="D:\PRAHA\2.ročník - letní semestr\Současná krajinářská architektura\Fous\10389560_871250272914352_359927081484941620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4320480" cy="5733256"/>
          </a:xfrm>
          <a:prstGeom prst="rect">
            <a:avLst/>
          </a:prstGeom>
          <a:noFill/>
        </p:spPr>
      </p:pic>
      <p:pic>
        <p:nvPicPr>
          <p:cNvPr id="14339" name="Picture 3" descr="D:\PRAHA\2.ročník - letní semestr\Současná krajinářská architektura\Fous\10958994_871250139581032_139466467856031963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12" y="1124744"/>
            <a:ext cx="4299942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RAHA\2.ročník - letní semestr\Současná krajinářská architektura\Fous\10986903_871250629580983_196030748999391075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4788024" cy="6384032"/>
          </a:xfrm>
          <a:prstGeom prst="rect">
            <a:avLst/>
          </a:prstGeom>
          <a:noFill/>
        </p:spPr>
      </p:pic>
      <p:pic>
        <p:nvPicPr>
          <p:cNvPr id="1027" name="Picture 3" descr="D:\PRAHA\2.ročník - letní semestr\Současná krajinářská architektura\Fous\10993490_871250649580981_466945942659898662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3520" y="0"/>
            <a:ext cx="4320480" cy="3240360"/>
          </a:xfrm>
          <a:prstGeom prst="rect">
            <a:avLst/>
          </a:prstGeom>
          <a:noFill/>
        </p:spPr>
      </p:pic>
      <p:pic>
        <p:nvPicPr>
          <p:cNvPr id="1028" name="Picture 4" descr="D:\PRAHA\2.ročník - letní semestr\Současná krajinářská architektura\Fous\1180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1769" y="3356992"/>
            <a:ext cx="4322231" cy="3501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11560" y="620688"/>
            <a:ext cx="7272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Century Gothic" pitchFamily="34" charset="0"/>
              </a:rPr>
              <a:t> záhony ve veřejném prostoru</a:t>
            </a:r>
            <a:endParaRPr lang="cs-CZ" sz="2400" dirty="0">
              <a:latin typeface="Century Gothic" pitchFamily="34" charset="0"/>
            </a:endParaRPr>
          </a:p>
          <a:p>
            <a:endParaRPr lang="cs-CZ" dirty="0"/>
          </a:p>
        </p:txBody>
      </p:sp>
      <p:pic>
        <p:nvPicPr>
          <p:cNvPr id="10242" name="Picture 2" descr="D:\PRAHA\2.ročník - letní semestr\Současná krajinářská architektura\Fous\941284_626663057373076_72717985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7548330" cy="5661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PRAHA\2.ročník - letní semestr\Současná krajinářská architektura\Fous\11406909_921544431218269_390614205233542128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4517994" cy="6023992"/>
          </a:xfrm>
          <a:prstGeom prst="rect">
            <a:avLst/>
          </a:prstGeom>
          <a:noFill/>
        </p:spPr>
      </p:pic>
      <p:pic>
        <p:nvPicPr>
          <p:cNvPr id="11267" name="Picture 3" descr="D:\PRAHA\2.ročník - letní semestr\Současná krajinářská architektura\Fous\11692505_936374516401927_7639019301180559545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504" y="404664"/>
            <a:ext cx="4464496" cy="6016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PRAHA\2.ročník - letní semestr\Současná krajinářská architektura\Fous\12321142_1017459961626715_886242229200388856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4517994" cy="5976664"/>
          </a:xfrm>
          <a:prstGeom prst="rect">
            <a:avLst/>
          </a:prstGeom>
          <a:noFill/>
        </p:spPr>
      </p:pic>
      <p:pic>
        <p:nvPicPr>
          <p:cNvPr id="12291" name="Picture 3" descr="D:\PRAHA\2.ročník - letní semestr\Současná krajinářská architektura\Fous\12391998_1017459861626725_650470524017388665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4664"/>
            <a:ext cx="4499992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323528" y="476672"/>
            <a:ext cx="8820472" cy="576063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cs-CZ" sz="3200" dirty="0" smtClean="0">
                <a:solidFill>
                  <a:schemeClr val="tx2"/>
                </a:solidFill>
                <a:latin typeface="Century Gothic" pitchFamily="34" charset="0"/>
              </a:rPr>
              <a:t>SPOLUPRÁCE S VEŘEJNOSTÍ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11560" y="1041023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smtClean="0">
                <a:latin typeface="Century Gothic" pitchFamily="34" charset="0"/>
              </a:rPr>
              <a:t>veřejné síje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8194" name="Picture 2" descr="D:\PRAHA\2.ročník - letní semestr\Současná krajinářská architektura\Fous\10991358_871253436247369_198421329941563531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888"/>
            <a:ext cx="4752528" cy="3168352"/>
          </a:xfrm>
          <a:prstGeom prst="rect">
            <a:avLst/>
          </a:prstGeom>
          <a:noFill/>
        </p:spPr>
      </p:pic>
      <p:pic>
        <p:nvPicPr>
          <p:cNvPr id="8195" name="Picture 3" descr="D:\PRAHA\2.ročník - letní semestr\Současná krajinářská architektura\Fous\10991108_871253462914033_228292126628890697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0904" y="1133872"/>
            <a:ext cx="4293096" cy="5724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76672"/>
            <a:ext cx="8820472" cy="5760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 smtClean="0">
                <a:latin typeface="Century Gothic" pitchFamily="34" charset="0"/>
              </a:rPr>
              <a:t>BIOGRAFIE</a:t>
            </a:r>
            <a:endParaRPr lang="cs-CZ" dirty="0">
              <a:latin typeface="Century Gothic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1560" y="1041023"/>
            <a:ext cx="727280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smtClean="0">
                <a:latin typeface="Century Gothic" pitchFamily="34" charset="0"/>
              </a:rPr>
              <a:t>zahradní a krajinářský architekt (Praha)</a:t>
            </a:r>
          </a:p>
          <a:p>
            <a:r>
              <a:rPr lang="cs-CZ" sz="2400" u="sng" dirty="0" smtClean="0">
                <a:latin typeface="Century Gothic" pitchFamily="34" charset="0"/>
              </a:rPr>
              <a:t>Studium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err="1" smtClean="0">
                <a:latin typeface="Century Gothic" pitchFamily="34" charset="0"/>
              </a:rPr>
              <a:t>SZaŠ</a:t>
            </a:r>
            <a:r>
              <a:rPr lang="cs-CZ" sz="2400" dirty="0" smtClean="0">
                <a:latin typeface="Century Gothic" pitchFamily="34" charset="0"/>
              </a:rPr>
              <a:t> Mělník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err="1" smtClean="0">
                <a:latin typeface="Century Gothic" pitchFamily="34" charset="0"/>
              </a:rPr>
              <a:t>Mendelova</a:t>
            </a:r>
            <a:r>
              <a:rPr lang="cs-CZ" sz="2400" dirty="0" smtClean="0">
                <a:latin typeface="Century Gothic" pitchFamily="34" charset="0"/>
              </a:rPr>
              <a:t> univerzita v Brně (Zahradnická fakulta)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smtClean="0">
                <a:latin typeface="Century Gothic" pitchFamily="34" charset="0"/>
              </a:rPr>
              <a:t>Technická univerzita Berlín</a:t>
            </a:r>
          </a:p>
          <a:p>
            <a:r>
              <a:rPr lang="cs-CZ" sz="2400" u="sng" dirty="0" smtClean="0">
                <a:latin typeface="Century Gothic" pitchFamily="34" charset="0"/>
              </a:rPr>
              <a:t>Tvorba, dílo, práce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Century Gothic" pitchFamily="34" charset="0"/>
              </a:rPr>
              <a:t> z</a:t>
            </a:r>
            <a:r>
              <a:rPr lang="cs-CZ" sz="2400" dirty="0" smtClean="0">
                <a:latin typeface="Century Gothic" pitchFamily="34" charset="0"/>
              </a:rPr>
              <a:t>ahraniční cesty(Anglie)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smtClean="0">
                <a:latin typeface="Century Gothic" pitchFamily="34" charset="0"/>
              </a:rPr>
              <a:t>pereny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smtClean="0">
                <a:latin typeface="Century Gothic" pitchFamily="34" charset="0"/>
              </a:rPr>
              <a:t>vyučující (ČZU, přednášky)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smtClean="0">
                <a:latin typeface="Century Gothic" pitchFamily="34" charset="0"/>
              </a:rPr>
              <a:t>Zámecké zahradnictví </a:t>
            </a:r>
            <a:r>
              <a:rPr lang="cs-CZ" sz="2400" dirty="0" err="1" smtClean="0">
                <a:latin typeface="Century Gothic" pitchFamily="34" charset="0"/>
              </a:rPr>
              <a:t>Ctěnice</a:t>
            </a:r>
            <a:endParaRPr lang="cs-CZ" sz="2400" dirty="0" smtClean="0"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smtClean="0">
                <a:latin typeface="Century Gothic" pitchFamily="34" charset="0"/>
              </a:rPr>
              <a:t>realizace soukromých zahrad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smtClean="0">
                <a:latin typeface="Century Gothic" pitchFamily="34" charset="0"/>
              </a:rPr>
              <a:t>realizace veřejných zakázek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smtClean="0">
                <a:latin typeface="Century Gothic" pitchFamily="34" charset="0"/>
              </a:rPr>
              <a:t>spolupráce s veřejností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 descr="D:\PRAHA\2.ročník - letní semestr\Současná krajinářská architektura\Fous\ondrej-fo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780928"/>
            <a:ext cx="3333750" cy="333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PRAHA\2.ročník - letní semestr\Současná krajinářská architektura\Fous\11008063_871253376247375_3945572595939936027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9" y="332656"/>
            <a:ext cx="9144509" cy="60963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9552" y="620688"/>
            <a:ext cx="770485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smtClean="0">
                <a:latin typeface="Century Gothic" pitchFamily="34" charset="0"/>
              </a:rPr>
              <a:t>Projekt LOUKA</a:t>
            </a:r>
          </a:p>
          <a:p>
            <a:endParaRPr lang="cs-CZ" sz="2400" dirty="0" smtClean="0"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Century Gothic" pitchFamily="34" charset="0"/>
              </a:rPr>
              <a:t> pod </a:t>
            </a:r>
            <a:r>
              <a:rPr lang="cs-CZ" sz="2400" dirty="0">
                <a:latin typeface="Century Gothic" pitchFamily="34" charset="0"/>
              </a:rPr>
              <a:t>korunami starých ovocných stromů, </a:t>
            </a:r>
            <a:r>
              <a:rPr lang="cs-CZ" sz="2400" dirty="0" smtClean="0">
                <a:latin typeface="Century Gothic" pitchFamily="34" charset="0"/>
              </a:rPr>
              <a:t>podél cyklostezky byla </a:t>
            </a:r>
            <a:r>
              <a:rPr lang="cs-CZ" sz="2400" dirty="0">
                <a:latin typeface="Century Gothic" pitchFamily="34" charset="0"/>
              </a:rPr>
              <a:t>zaseta letničková </a:t>
            </a:r>
            <a:r>
              <a:rPr lang="cs-CZ" sz="2400" dirty="0" smtClean="0">
                <a:latin typeface="Century Gothic" pitchFamily="34" charset="0"/>
              </a:rPr>
              <a:t>louka</a:t>
            </a:r>
          </a:p>
          <a:p>
            <a:endParaRPr lang="cs-CZ" sz="2400" dirty="0" smtClean="0"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Century Gothic" pitchFamily="34" charset="0"/>
              </a:rPr>
              <a:t> směs </a:t>
            </a:r>
            <a:r>
              <a:rPr lang="cs-CZ" sz="2400" dirty="0" err="1">
                <a:latin typeface="Century Gothic" pitchFamily="34" charset="0"/>
              </a:rPr>
              <a:t>Grandstand</a:t>
            </a: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err="1">
                <a:latin typeface="Century Gothic" pitchFamily="34" charset="0"/>
              </a:rPr>
              <a:t>Annual</a:t>
            </a: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err="1" smtClean="0">
                <a:latin typeface="Century Gothic" pitchFamily="34" charset="0"/>
              </a:rPr>
              <a:t>Meadow</a:t>
            </a:r>
            <a:r>
              <a:rPr lang="cs-CZ" sz="2400" dirty="0" smtClean="0">
                <a:latin typeface="Century Gothic" pitchFamily="34" charset="0"/>
              </a:rPr>
              <a:t> (která byla použita </a:t>
            </a:r>
            <a:r>
              <a:rPr lang="cs-CZ" sz="2400" dirty="0">
                <a:latin typeface="Century Gothic" pitchFamily="34" charset="0"/>
              </a:rPr>
              <a:t>v Londýně během olympijských her v roce </a:t>
            </a:r>
            <a:r>
              <a:rPr lang="cs-CZ" sz="2400" dirty="0" smtClean="0">
                <a:latin typeface="Century Gothic" pitchFamily="34" charset="0"/>
              </a:rPr>
              <a:t>2012)</a:t>
            </a:r>
            <a:endParaRPr lang="cs-CZ" sz="2400" dirty="0">
              <a:latin typeface="Century Gothic" pitchFamily="34" charset="0"/>
            </a:endParaRPr>
          </a:p>
          <a:p>
            <a:endParaRPr lang="cs-CZ" dirty="0"/>
          </a:p>
        </p:txBody>
      </p:sp>
      <p:pic>
        <p:nvPicPr>
          <p:cNvPr id="15362" name="Picture 2" descr="D:\PRAHA\2.ročník - letní semestr\Současná krajinářská architektura\Fous\vyse392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45024"/>
            <a:ext cx="4040579" cy="3027589"/>
          </a:xfrm>
          <a:prstGeom prst="rect">
            <a:avLst/>
          </a:prstGeom>
          <a:noFill/>
        </p:spPr>
      </p:pic>
      <p:pic>
        <p:nvPicPr>
          <p:cNvPr id="15363" name="Picture 3" descr="D:\PRAHA\2.ročník - letní semestr\Současná krajinářská architektura\Fous\10686627_871249259581120_306537803029727773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645024"/>
            <a:ext cx="4536504" cy="30148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PRAHA\2.ročník - letní semestr\Současná krajinářská architektura\Fous\10991294_871249406247772_432602945388893609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4752528" cy="3168352"/>
          </a:xfrm>
          <a:prstGeom prst="rect">
            <a:avLst/>
          </a:prstGeom>
          <a:noFill/>
        </p:spPr>
      </p:pic>
      <p:pic>
        <p:nvPicPr>
          <p:cNvPr id="16387" name="Picture 3" descr="D:\PRAHA\2.ročník - letní semestr\Současná krajinářská architektura\Fous\11017125_871249692914410_75203417365906124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24678"/>
            <a:ext cx="4283968" cy="5711958"/>
          </a:xfrm>
          <a:prstGeom prst="rect">
            <a:avLst/>
          </a:prstGeom>
          <a:noFill/>
        </p:spPr>
      </p:pic>
      <p:pic>
        <p:nvPicPr>
          <p:cNvPr id="16388" name="Picture 4" descr="D:\PRAHA\2.ročník - letní semestr\Současná krajinářská architektura\Fous\10407765_871249369581109_8548482968356502457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1008"/>
            <a:ext cx="4716016" cy="31440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PRAHA\2.ročník - letní semestr\Současná krajinářská architektura\Fous\10408589_871249372914442_717587773060150303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323528" y="476672"/>
            <a:ext cx="8820472" cy="576063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cs-CZ" sz="3200" noProof="0" dirty="0" smtClean="0">
                <a:solidFill>
                  <a:schemeClr val="tx2"/>
                </a:solidFill>
                <a:latin typeface="Century Gothic" pitchFamily="34" charset="0"/>
              </a:rPr>
              <a:t>ZÁVĚR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11560" y="1052736"/>
            <a:ext cx="792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u="sng" dirty="0" smtClean="0">
                <a:latin typeface="Century Gothic" pitchFamily="34" charset="0"/>
              </a:rPr>
              <a:t>Přínos</a:t>
            </a:r>
          </a:p>
          <a:p>
            <a:endParaRPr lang="cs-CZ" sz="2400" u="sng" dirty="0" smtClean="0"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smtClean="0">
                <a:latin typeface="Century Gothic" pitchFamily="34" charset="0"/>
              </a:rPr>
              <a:t>krásná práce s trvalkami (zahradní detail)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smtClean="0">
                <a:latin typeface="Century Gothic" pitchFamily="34" charset="0"/>
              </a:rPr>
              <a:t>přístup k pěstování trvalek (přírodní, historický)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smtClean="0">
                <a:latin typeface="Century Gothic" pitchFamily="34" charset="0"/>
              </a:rPr>
              <a:t>široké uplatnění (soukromé zahrady, </a:t>
            </a:r>
            <a:r>
              <a:rPr lang="cs-CZ" sz="2400" dirty="0" err="1" smtClean="0">
                <a:latin typeface="Century Gothic" pitchFamily="34" charset="0"/>
              </a:rPr>
              <a:t>věřejné</a:t>
            </a:r>
            <a:r>
              <a:rPr lang="cs-CZ" sz="2400" dirty="0" smtClean="0">
                <a:latin typeface="Century Gothic" pitchFamily="34" charset="0"/>
              </a:rPr>
              <a:t> prostory, nejen práce s trvalkami, přednášky)</a:t>
            </a:r>
          </a:p>
          <a:p>
            <a:pPr>
              <a:buFont typeface="Arial" pitchFamily="34" charset="0"/>
              <a:buChar char="•"/>
            </a:pPr>
            <a:endParaRPr lang="cs-CZ" sz="2400" dirty="0">
              <a:latin typeface="Century Gothic" pitchFamily="34" charset="0"/>
            </a:endParaRPr>
          </a:p>
          <a:p>
            <a:r>
              <a:rPr lang="cs-CZ" sz="2400" u="sng" dirty="0" smtClean="0">
                <a:latin typeface="Century Gothic" pitchFamily="34" charset="0"/>
              </a:rPr>
              <a:t>Výběr zahradního a krajinářského architekta</a:t>
            </a:r>
          </a:p>
          <a:p>
            <a:endParaRPr lang="cs-CZ" sz="2400" u="sng" dirty="0" smtClean="0"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Century Gothic" pitchFamily="34" charset="0"/>
              </a:rPr>
              <a:t>osobní zkušenost 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smtClean="0">
                <a:latin typeface="Century Gothic" pitchFamily="34" charset="0"/>
              </a:rPr>
              <a:t>odborník na svém místě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smtClean="0">
                <a:latin typeface="Century Gothic" pitchFamily="34" charset="0"/>
              </a:rPr>
              <a:t>vzor (odbornost, profesionalita, ochota)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323528" y="476672"/>
            <a:ext cx="8820472" cy="576063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cs-CZ" sz="3200" dirty="0" smtClean="0">
                <a:solidFill>
                  <a:schemeClr val="tx2"/>
                </a:solidFill>
                <a:latin typeface="Century Gothic" pitchFamily="34" charset="0"/>
              </a:rPr>
              <a:t>ZDROJE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11560" y="1041023"/>
            <a:ext cx="79208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Century Gothic" pitchFamily="34" charset="0"/>
              </a:rPr>
              <a:t> http://www.</a:t>
            </a:r>
            <a:r>
              <a:rPr lang="cs-CZ" sz="2400" dirty="0" err="1" smtClean="0">
                <a:latin typeface="Century Gothic" pitchFamily="34" charset="0"/>
              </a:rPr>
              <a:t>zameckezahradnictvi.cz</a:t>
            </a:r>
            <a:r>
              <a:rPr lang="cs-CZ" sz="2400" dirty="0" smtClean="0">
                <a:latin typeface="Century Gothic" pitchFamily="34" charset="0"/>
              </a:rPr>
              <a:t>/</a:t>
            </a:r>
          </a:p>
          <a:p>
            <a:endParaRPr lang="cs-CZ" sz="2400" dirty="0" smtClean="0"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Century Gothic" pitchFamily="34" charset="0"/>
              </a:rPr>
              <a:t>http://www.</a:t>
            </a:r>
            <a:r>
              <a:rPr lang="cs-CZ" sz="2400" dirty="0" err="1" smtClean="0">
                <a:latin typeface="Century Gothic" pitchFamily="34" charset="0"/>
              </a:rPr>
              <a:t>perenniculum.cz</a:t>
            </a:r>
            <a:r>
              <a:rPr lang="cs-CZ" sz="2400" dirty="0" smtClean="0">
                <a:latin typeface="Century Gothic" pitchFamily="34" charset="0"/>
              </a:rPr>
              <a:t>/</a:t>
            </a:r>
          </a:p>
          <a:p>
            <a:endParaRPr lang="cs-CZ" sz="2400" dirty="0" smtClean="0"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smtClean="0">
                <a:latin typeface="Century Gothic" pitchFamily="34" charset="0"/>
              </a:rPr>
              <a:t>http://pereny.</a:t>
            </a:r>
            <a:r>
              <a:rPr lang="cs-CZ" sz="2400" dirty="0" err="1" smtClean="0">
                <a:latin typeface="Century Gothic" pitchFamily="34" charset="0"/>
              </a:rPr>
              <a:t>eu</a:t>
            </a:r>
            <a:r>
              <a:rPr lang="cs-CZ" sz="2400" dirty="0" smtClean="0">
                <a:latin typeface="Century Gothic" pitchFamily="34" charset="0"/>
              </a:rPr>
              <a:t>/</a:t>
            </a:r>
          </a:p>
          <a:p>
            <a:pPr>
              <a:buFont typeface="Arial" pitchFamily="34" charset="0"/>
              <a:buChar char="•"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0" y="3140968"/>
            <a:ext cx="9144000" cy="576063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cs-CZ" sz="3200" noProof="0" dirty="0" smtClean="0">
                <a:solidFill>
                  <a:schemeClr val="tx2"/>
                </a:solidFill>
                <a:latin typeface="Century Gothic" pitchFamily="34" charset="0"/>
              </a:rPr>
              <a:t>DĚKUJI ZA POZORNOST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323528" y="476672"/>
            <a:ext cx="8820472" cy="5760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 smtClean="0">
                <a:latin typeface="Century Gothic" pitchFamily="34" charset="0"/>
              </a:rPr>
              <a:t>ZÁMECKÉ ZAHRADNICTVÍ CTĚNICE</a:t>
            </a:r>
            <a:endParaRPr lang="cs-CZ" dirty="0">
              <a:latin typeface="Century Gothic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11560" y="1041023"/>
            <a:ext cx="79208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Century Gothic" pitchFamily="34" charset="0"/>
              </a:rPr>
              <a:t> rok 2007 (rehabilitace historického zahradnictví)</a:t>
            </a:r>
          </a:p>
          <a:p>
            <a:r>
              <a:rPr lang="cs-CZ" sz="2400" u="sng" dirty="0" smtClean="0">
                <a:latin typeface="Century Gothic" pitchFamily="34" charset="0"/>
              </a:rPr>
              <a:t>Cíl</a:t>
            </a:r>
            <a:endParaRPr lang="cs-CZ" sz="2400" u="sng" dirty="0"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Century Gothic" pitchFamily="34" charset="0"/>
              </a:rPr>
              <a:t> návrat k tradici</a:t>
            </a:r>
            <a:endParaRPr lang="cs-CZ" sz="2400" dirty="0"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Century Gothic" pitchFamily="34" charset="0"/>
              </a:rPr>
              <a:t>p</a:t>
            </a:r>
            <a:r>
              <a:rPr lang="cs-CZ" sz="2400" dirty="0" smtClean="0">
                <a:latin typeface="Century Gothic" pitchFamily="34" charset="0"/>
              </a:rPr>
              <a:t>osilování paměti a místní identity</a:t>
            </a:r>
            <a:endParaRPr lang="cs-CZ" sz="2400" dirty="0"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Century Gothic" pitchFamily="34" charset="0"/>
              </a:rPr>
              <a:t>f</a:t>
            </a:r>
            <a:r>
              <a:rPr lang="cs-CZ" sz="2400" dirty="0" smtClean="0">
                <a:latin typeface="Century Gothic" pitchFamily="34" charset="0"/>
              </a:rPr>
              <a:t>unkční a ekonomicky soběstačný model</a:t>
            </a:r>
            <a:endParaRPr lang="cs-CZ" sz="2400" dirty="0"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sz="2400" dirty="0" smtClean="0"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smtClean="0">
                <a:latin typeface="Century Gothic" pitchFamily="34" charset="0"/>
              </a:rPr>
              <a:t>projekt</a:t>
            </a:r>
            <a:r>
              <a:rPr lang="cs-CZ" sz="2400" dirty="0">
                <a:latin typeface="Century Gothic" pitchFamily="34" charset="0"/>
              </a:rPr>
              <a:t>, který </a:t>
            </a:r>
            <a:r>
              <a:rPr lang="cs-CZ" sz="2400" dirty="0" smtClean="0">
                <a:latin typeface="Century Gothic" pitchFamily="34" charset="0"/>
              </a:rPr>
              <a:t>prezentuje zahradnické řemeslo </a:t>
            </a:r>
            <a:r>
              <a:rPr lang="cs-CZ" sz="2400" dirty="0">
                <a:latin typeface="Century Gothic" pitchFamily="34" charset="0"/>
              </a:rPr>
              <a:t>v autentickém historickém prostoru jednoho z nejstarších zahradnictví v českých </a:t>
            </a:r>
            <a:r>
              <a:rPr lang="cs-CZ" sz="2400" dirty="0" smtClean="0">
                <a:latin typeface="Century Gothic" pitchFamily="34" charset="0"/>
              </a:rPr>
              <a:t>zemích</a:t>
            </a:r>
            <a:endParaRPr lang="cs-CZ" dirty="0"/>
          </a:p>
          <a:p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cs-CZ" sz="2400" dirty="0" smtClean="0">
                <a:latin typeface="Century Gothic" pitchFamily="34" charset="0"/>
              </a:rPr>
              <a:t>dobový skleník, vinice, štěpnice, </a:t>
            </a:r>
            <a:r>
              <a:rPr lang="cs-CZ" sz="2400" dirty="0" err="1" smtClean="0">
                <a:latin typeface="Century Gothic" pitchFamily="34" charset="0"/>
              </a:rPr>
              <a:t>květnice</a:t>
            </a:r>
            <a:r>
              <a:rPr lang="cs-CZ" sz="2400" dirty="0" smtClean="0">
                <a:latin typeface="Century Gothic" pitchFamily="34" charset="0"/>
              </a:rPr>
              <a:t> se sbírkami vytrvalých květin, kompostové kóje, maloobchodní školka (více jak 1200 druhů trvalek)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323528" y="476672"/>
            <a:ext cx="8820472" cy="5760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 smtClean="0">
                <a:latin typeface="Century Gothic" pitchFamily="34" charset="0"/>
              </a:rPr>
              <a:t>ZÁMECKÉ ZAHRADNICTVÍ CTĚNICE</a:t>
            </a:r>
            <a:endParaRPr lang="cs-CZ" dirty="0">
              <a:latin typeface="Century Gothic" pitchFamily="34" charset="0"/>
            </a:endParaRPr>
          </a:p>
        </p:txBody>
      </p:sp>
      <p:pic>
        <p:nvPicPr>
          <p:cNvPr id="2050" name="Picture 2" descr="D:\PRAHA\2.ročník - letní semestr\Současná krajinářská architektura\Fous\Bez názv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4"/>
            <a:ext cx="7224151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Lenka\fotky\CTĚNICE\jen tak okolí\DSC06490.JPG"/>
          <p:cNvPicPr>
            <a:picLocks noChangeAspect="1" noChangeArrowheads="1"/>
          </p:cNvPicPr>
          <p:nvPr/>
        </p:nvPicPr>
        <p:blipFill>
          <a:blip r:embed="rId2" cstate="print"/>
          <a:srcRect t="13505" b="11125"/>
          <a:stretch>
            <a:fillRect/>
          </a:stretch>
        </p:blipFill>
        <p:spPr bwMode="auto">
          <a:xfrm>
            <a:off x="971600" y="0"/>
            <a:ext cx="682526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Lenka\fotky\CTĚNICE\jen tak okolí\DSC06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1999" cy="3429451"/>
          </a:xfrm>
          <a:prstGeom prst="rect">
            <a:avLst/>
          </a:prstGeom>
          <a:noFill/>
        </p:spPr>
      </p:pic>
      <p:pic>
        <p:nvPicPr>
          <p:cNvPr id="3078" name="Picture 6" descr="D:\Lenka\fotky\CTĚNICE\jen tak okolí\DSC064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8548"/>
            <a:ext cx="4572000" cy="3429452"/>
          </a:xfrm>
          <a:prstGeom prst="rect">
            <a:avLst/>
          </a:prstGeom>
          <a:noFill/>
        </p:spPr>
      </p:pic>
      <p:pic>
        <p:nvPicPr>
          <p:cNvPr id="3079" name="Picture 7" descr="D:\Lenka\fotky\CTĚNICE\jen tak okolí\DSC064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602" y="0"/>
            <a:ext cx="4571398" cy="3429000"/>
          </a:xfrm>
          <a:prstGeom prst="rect">
            <a:avLst/>
          </a:prstGeom>
          <a:noFill/>
        </p:spPr>
      </p:pic>
      <p:pic>
        <p:nvPicPr>
          <p:cNvPr id="3080" name="Picture 8" descr="D:\Lenka\fotky\CTĚNICE\jen tak okolí\DSC064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8549"/>
            <a:ext cx="4572000" cy="3429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Lenka\fotky\CTĚNICE\jen tak okolí\DSC064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452"/>
          </a:xfrm>
          <a:prstGeom prst="rect">
            <a:avLst/>
          </a:prstGeom>
          <a:noFill/>
        </p:spPr>
      </p:pic>
      <p:pic>
        <p:nvPicPr>
          <p:cNvPr id="4099" name="Picture 3" descr="D:\Lenka\fotky\CTĚNICE\jen tak okolí\DSC06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602" y="1"/>
            <a:ext cx="4571398" cy="3429000"/>
          </a:xfrm>
          <a:prstGeom prst="rect">
            <a:avLst/>
          </a:prstGeom>
          <a:noFill/>
        </p:spPr>
      </p:pic>
      <p:pic>
        <p:nvPicPr>
          <p:cNvPr id="4100" name="Picture 4" descr="D:\Lenka\fotky\CTĚNICE\jen tak okolí\DSC066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452"/>
          </a:xfrm>
          <a:prstGeom prst="rect">
            <a:avLst/>
          </a:prstGeom>
          <a:noFill/>
        </p:spPr>
      </p:pic>
      <p:pic>
        <p:nvPicPr>
          <p:cNvPr id="4101" name="Picture 5" descr="D:\Lenka\fotky\CTĚNICE\jen tak okolí\DSC065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572000" cy="3429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Lenka\fotky\Ctenice-trvalková letní škola 2015\DSC07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3429452"/>
          </a:xfrm>
          <a:prstGeom prst="rect">
            <a:avLst/>
          </a:prstGeom>
          <a:noFill/>
        </p:spPr>
      </p:pic>
      <p:pic>
        <p:nvPicPr>
          <p:cNvPr id="5125" name="Picture 5" descr="D:\Lenka\fotky\Ctenice-trvalková letní škola 2015\DSC072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1397" cy="3429000"/>
          </a:xfrm>
          <a:prstGeom prst="rect">
            <a:avLst/>
          </a:prstGeom>
          <a:noFill/>
        </p:spPr>
      </p:pic>
      <p:pic>
        <p:nvPicPr>
          <p:cNvPr id="5126" name="Picture 6" descr="D:\Lenka\fotky\CTĚNICE\jen tak okolí\DSC064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1" y="3428549"/>
            <a:ext cx="4571999" cy="3429451"/>
          </a:xfrm>
          <a:prstGeom prst="rect">
            <a:avLst/>
          </a:prstGeom>
          <a:noFill/>
        </p:spPr>
      </p:pic>
      <p:pic>
        <p:nvPicPr>
          <p:cNvPr id="5127" name="Picture 7" descr="D:\Lenka\fotky\CTĚNICE\jen tak okolí\DSC066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8548"/>
            <a:ext cx="4572000" cy="3429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323528" y="476672"/>
            <a:ext cx="8820472" cy="576063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cs-CZ" sz="3200" dirty="0" smtClean="0">
                <a:solidFill>
                  <a:schemeClr val="tx2"/>
                </a:solidFill>
                <a:latin typeface="Century Gothic" pitchFamily="34" charset="0"/>
              </a:rPr>
              <a:t>SOUKROMÉ ZAHRADY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6146" name="Picture 2" descr="D:\PRAHA\2.ročník - letní semestr\Současná krajinářská architektura\Fous\18275_871252356247477_414007996365396860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052736"/>
            <a:ext cx="4512501" cy="3384376"/>
          </a:xfrm>
          <a:prstGeom prst="rect">
            <a:avLst/>
          </a:prstGeom>
          <a:noFill/>
        </p:spPr>
      </p:pic>
      <p:pic>
        <p:nvPicPr>
          <p:cNvPr id="6147" name="Picture 3" descr="D:\PRAHA\2.ročník - letní semestr\Současná krajinářská architektura\Fous\11018146_871252382914141_614140523532646327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499" y="3284984"/>
            <a:ext cx="4512501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177</TotalTime>
  <Words>255</Words>
  <Application>Microsoft Office PowerPoint</Application>
  <PresentationFormat>Předvádění na obrazovce (4:3)</PresentationFormat>
  <Paragraphs>63</Paragraphs>
  <Slides>26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7" baseType="lpstr">
      <vt:lpstr>Cesta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Lenka</dc:creator>
  <cp:lastModifiedBy>Lenka</cp:lastModifiedBy>
  <cp:revision>35</cp:revision>
  <dcterms:created xsi:type="dcterms:W3CDTF">2016-04-11T09:22:08Z</dcterms:created>
  <dcterms:modified xsi:type="dcterms:W3CDTF">2016-04-11T12:26:45Z</dcterms:modified>
</cp:coreProperties>
</file>